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Nunito Semi Bold"/>
      <p:regular r:id="rId19"/>
    </p:embeddedFont>
    <p:embeddedFont>
      <p:font typeface="Nunito Semi Bold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  <p:embeddedFont>
      <p:font typeface="PT Sans"/>
      <p:regular r:id="rId23"/>
    </p:embeddedFont>
    <p:embeddedFont>
      <p:font typeface="PT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6-1.png>
</file>

<file path=ppt/media/image-7-1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CCCC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CCCC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CCCC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CCCC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CCCC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CCCC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CCCC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CCCC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CCCC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CCCC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oL4fDs4pedU2m-EzOPeesyLufjrZ3jZ0hgzpX6-q8JA/edit?usp=sharing" TargetMode="External"/><Relationship Id="rId5" Type="http://schemas.openxmlformats.org/officeDocument/2006/relationships/hyperlink" Target="https://docs.google.com/spreadsheets/d/1LWHUdbS_Cln3jm7MASr1y8l0StavYAIy6ZXFl2Ywl74/edit?usp=sharing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image" Target="../media/image-8-3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84208" y="4235648"/>
            <a:ext cx="1206198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Natural Language Processing (NLP) Challenge 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29863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GROUP 3 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95086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by: Aryam - Dana - Randa - Ghadh</a:t>
            </a:r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660308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058716"/>
            <a:ext cx="12954952" cy="21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600"/>
              </a:lnSpc>
              <a:buNone/>
            </a:pPr>
            <a:r>
              <a:rPr lang="en-US" sz="13300" dirty="0">
                <a:solidFill>
                  <a:srgbClr val="204C8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Thank You!</a:t>
            </a:r>
            <a:endParaRPr lang="en-US" sz="13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4299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Overview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9864090" y="33452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9864090" y="393656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build a high-performing classifier model for distinguishing between fake and real news and test it on validation data.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44001" y="33452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44001" y="3936563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classified dataset data.csv includes a label (0: fake, 1: real).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5344001" y="4786313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unclassified dataset validation_data.csv a includes label (2).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23913" y="33452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Tasks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823913" y="393656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Process and clean the data.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23913" y="440328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classification model.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823913" y="487001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Results model.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23913" y="5336738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Predicting classification with new data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8427" y="588050"/>
            <a:ext cx="7647146" cy="1257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Preprocessing using NLP Techniques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427" y="2166580"/>
            <a:ext cx="1069181" cy="128301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38363" y="2380417"/>
            <a:ext cx="2515672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Download Data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138363" y="2823091"/>
            <a:ext cx="625721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Download data and learn subject data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427" y="3449598"/>
            <a:ext cx="1069181" cy="1629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38363" y="3663434"/>
            <a:ext cx="2515672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Clean Data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138363" y="4106108"/>
            <a:ext cx="625721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Removing symbols.</a:t>
            </a:r>
            <a:endParaRPr lang="en-US" sz="1650" dirty="0"/>
          </a:p>
        </p:txBody>
      </p:sp>
      <p:sp>
        <p:nvSpPr>
          <p:cNvPr id="10" name="Text 5"/>
          <p:cNvSpPr/>
          <p:nvPr/>
        </p:nvSpPr>
        <p:spPr>
          <a:xfrm>
            <a:off x="2138363" y="4522946"/>
            <a:ext cx="625721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Converting uppercase letters to lowercase.</a:t>
            </a:r>
            <a:endParaRPr lang="en-US" sz="16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427" y="5078849"/>
            <a:ext cx="1069181" cy="128301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38363" y="5292685"/>
            <a:ext cx="2515672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Extract Features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2138363" y="5735360"/>
            <a:ext cx="625721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Convert text to numbers using TF-IDF </a:t>
            </a:r>
            <a:endParaRPr lang="en-US" sz="16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427" y="6361867"/>
            <a:ext cx="1069181" cy="128301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2138363" y="6575703"/>
            <a:ext cx="2515672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Train Data</a:t>
            </a:r>
            <a:endParaRPr lang="en-US" sz="1950" dirty="0"/>
          </a:p>
        </p:txBody>
      </p:sp>
      <p:sp>
        <p:nvSpPr>
          <p:cNvPr id="16" name="Text 9"/>
          <p:cNvSpPr/>
          <p:nvPr/>
        </p:nvSpPr>
        <p:spPr>
          <a:xfrm>
            <a:off x="2138363" y="7018377"/>
            <a:ext cx="625721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Split data into training and testing.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0342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Classification Models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76641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Tested three different models for news headline classification: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3418642"/>
            <a:ext cx="7468553" cy="876300"/>
          </a:xfrm>
          <a:prstGeom prst="roundRect">
            <a:avLst>
              <a:gd name="adj" fmla="val 40976"/>
            </a:avLst>
          </a:prstGeom>
          <a:solidFill>
            <a:srgbClr val="CCCCCC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6299" y="3680817"/>
            <a:ext cx="284845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1- Logistic Regression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6324124" y="4534257"/>
            <a:ext cx="7468553" cy="876300"/>
          </a:xfrm>
          <a:prstGeom prst="roundRect">
            <a:avLst>
              <a:gd name="adj" fmla="val 40976"/>
            </a:avLst>
          </a:prstGeom>
          <a:solidFill>
            <a:srgbClr val="CCCCCC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86299" y="47964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2- Naive Bayes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6324124" y="5649873"/>
            <a:ext cx="7468553" cy="876300"/>
          </a:xfrm>
          <a:prstGeom prst="roundRect">
            <a:avLst>
              <a:gd name="adj" fmla="val 40976"/>
            </a:avLst>
          </a:prstGeom>
          <a:solidFill>
            <a:srgbClr val="CCCCCC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586299" y="59120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3- RandomForest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7922" y="406956"/>
            <a:ext cx="4976693" cy="435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Observation Between Models: </a:t>
            </a:r>
            <a:endParaRPr lang="en-US" sz="27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27909" y="1138118"/>
            <a:ext cx="6174700" cy="4795599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17922" y="6100167"/>
            <a:ext cx="13594556" cy="1732598"/>
          </a:xfrm>
          <a:prstGeom prst="roundRect">
            <a:avLst>
              <a:gd name="adj" fmla="val 1281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25542" y="6107787"/>
            <a:ext cx="13579316" cy="4293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861715" y="6204109"/>
            <a:ext cx="309526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Models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7466886" y="6204109"/>
            <a:ext cx="309145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F1- Score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4072057" y="6204109"/>
            <a:ext cx="309145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Recall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673418" y="6204109"/>
            <a:ext cx="309526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Precision</a:t>
            </a:r>
            <a:endParaRPr lang="en-US" sz="1150" dirty="0"/>
          </a:p>
        </p:txBody>
      </p:sp>
      <p:sp>
        <p:nvSpPr>
          <p:cNvPr id="10" name="Shape 7"/>
          <p:cNvSpPr/>
          <p:nvPr/>
        </p:nvSpPr>
        <p:spPr>
          <a:xfrm>
            <a:off x="525542" y="6537127"/>
            <a:ext cx="13579316" cy="4293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861715" y="6633448"/>
            <a:ext cx="309526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RandomForest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7466886" y="6633448"/>
            <a:ext cx="309145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99.6%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4072057" y="6633448"/>
            <a:ext cx="309145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99.7%</a:t>
            </a:r>
            <a:endParaRPr lang="en-US" sz="1150" dirty="0"/>
          </a:p>
        </p:txBody>
      </p:sp>
      <p:sp>
        <p:nvSpPr>
          <p:cNvPr id="14" name="Text 11"/>
          <p:cNvSpPr/>
          <p:nvPr/>
        </p:nvSpPr>
        <p:spPr>
          <a:xfrm>
            <a:off x="673418" y="6633448"/>
            <a:ext cx="309526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99.5%</a:t>
            </a:r>
            <a:endParaRPr lang="en-US" sz="1150" dirty="0"/>
          </a:p>
        </p:txBody>
      </p:sp>
      <p:sp>
        <p:nvSpPr>
          <p:cNvPr id="15" name="Shape 12"/>
          <p:cNvSpPr/>
          <p:nvPr/>
        </p:nvSpPr>
        <p:spPr>
          <a:xfrm>
            <a:off x="525542" y="6966466"/>
            <a:ext cx="13579316" cy="4293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861715" y="7062788"/>
            <a:ext cx="309526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Naive-Bayers</a:t>
            </a:r>
            <a:endParaRPr lang="en-US" sz="1150" dirty="0"/>
          </a:p>
        </p:txBody>
      </p:sp>
      <p:sp>
        <p:nvSpPr>
          <p:cNvPr id="17" name="Text 14"/>
          <p:cNvSpPr/>
          <p:nvPr/>
        </p:nvSpPr>
        <p:spPr>
          <a:xfrm>
            <a:off x="7466886" y="7062788"/>
            <a:ext cx="309145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91.2%</a:t>
            </a:r>
            <a:endParaRPr lang="en-US" sz="1150" dirty="0"/>
          </a:p>
        </p:txBody>
      </p:sp>
      <p:sp>
        <p:nvSpPr>
          <p:cNvPr id="18" name="Text 15"/>
          <p:cNvSpPr/>
          <p:nvPr/>
        </p:nvSpPr>
        <p:spPr>
          <a:xfrm>
            <a:off x="4072057" y="7062788"/>
            <a:ext cx="309145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91%</a:t>
            </a:r>
            <a:endParaRPr lang="en-US" sz="1150" dirty="0"/>
          </a:p>
        </p:txBody>
      </p:sp>
      <p:sp>
        <p:nvSpPr>
          <p:cNvPr id="19" name="Text 16"/>
          <p:cNvSpPr/>
          <p:nvPr/>
        </p:nvSpPr>
        <p:spPr>
          <a:xfrm>
            <a:off x="673418" y="7062788"/>
            <a:ext cx="309526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91%</a:t>
            </a:r>
            <a:endParaRPr lang="en-US" sz="1150" dirty="0"/>
          </a:p>
        </p:txBody>
      </p:sp>
      <p:sp>
        <p:nvSpPr>
          <p:cNvPr id="20" name="Shape 17"/>
          <p:cNvSpPr/>
          <p:nvPr/>
        </p:nvSpPr>
        <p:spPr>
          <a:xfrm>
            <a:off x="525542" y="7395805"/>
            <a:ext cx="13579316" cy="4293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10861715" y="7492127"/>
            <a:ext cx="309526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Logistic regression</a:t>
            </a:r>
            <a:endParaRPr lang="en-US" sz="1150" dirty="0"/>
          </a:p>
        </p:txBody>
      </p:sp>
      <p:sp>
        <p:nvSpPr>
          <p:cNvPr id="22" name="Text 19"/>
          <p:cNvSpPr/>
          <p:nvPr/>
        </p:nvSpPr>
        <p:spPr>
          <a:xfrm>
            <a:off x="7466886" y="7492127"/>
            <a:ext cx="309145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98.5%</a:t>
            </a:r>
            <a:endParaRPr lang="en-US" sz="1150" dirty="0"/>
          </a:p>
        </p:txBody>
      </p:sp>
      <p:sp>
        <p:nvSpPr>
          <p:cNvPr id="23" name="Text 20"/>
          <p:cNvSpPr/>
          <p:nvPr/>
        </p:nvSpPr>
        <p:spPr>
          <a:xfrm>
            <a:off x="4072057" y="7492127"/>
            <a:ext cx="309145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98%</a:t>
            </a:r>
            <a:endParaRPr lang="en-US" sz="1150" dirty="0"/>
          </a:p>
        </p:txBody>
      </p:sp>
      <p:sp>
        <p:nvSpPr>
          <p:cNvPr id="24" name="Text 21"/>
          <p:cNvSpPr/>
          <p:nvPr/>
        </p:nvSpPr>
        <p:spPr>
          <a:xfrm>
            <a:off x="673418" y="7492127"/>
            <a:ext cx="309526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98%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38199" y="434340"/>
            <a:ext cx="5354122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50" b="1" u="sng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Our Model Final Evaluation – The ROC - AUC Curve</a:t>
            </a:r>
            <a:endParaRPr lang="en-US" sz="1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52286" y="1027390"/>
            <a:ext cx="8525947" cy="67678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413242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406" y="4738449"/>
            <a:ext cx="10853261" cy="518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Best Selected Classification -</a:t>
            </a:r>
            <a:pPr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1F7135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RandomForest Model 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771406" y="5615107"/>
            <a:ext cx="3023949" cy="440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3450" dirty="0">
                <a:solidFill>
                  <a:srgbClr val="2D4DF2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99.6%</a:t>
            </a:r>
            <a:endParaRPr lang="en-US" sz="3450" dirty="0"/>
          </a:p>
        </p:txBody>
      </p:sp>
      <p:sp>
        <p:nvSpPr>
          <p:cNvPr id="5" name="Text 2"/>
          <p:cNvSpPr/>
          <p:nvPr/>
        </p:nvSpPr>
        <p:spPr>
          <a:xfrm>
            <a:off x="986909" y="6331268"/>
            <a:ext cx="2592943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Accuracy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71406" y="6787515"/>
            <a:ext cx="3023949" cy="352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125873" y="5615107"/>
            <a:ext cx="3024068" cy="440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3450" dirty="0">
                <a:solidFill>
                  <a:srgbClr val="2D4DF2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99.7%</a:t>
            </a:r>
            <a:endParaRPr lang="en-US" sz="3450" dirty="0"/>
          </a:p>
        </p:txBody>
      </p:sp>
      <p:sp>
        <p:nvSpPr>
          <p:cNvPr id="8" name="Text 5"/>
          <p:cNvSpPr/>
          <p:nvPr/>
        </p:nvSpPr>
        <p:spPr>
          <a:xfrm>
            <a:off x="4341376" y="6331268"/>
            <a:ext cx="2592943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Recall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125873" y="6787515"/>
            <a:ext cx="3024068" cy="352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480459" y="5615107"/>
            <a:ext cx="3023949" cy="440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3450" dirty="0">
                <a:solidFill>
                  <a:srgbClr val="2D4DF2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99.5%</a:t>
            </a:r>
            <a:endParaRPr lang="en-US" sz="3450" dirty="0"/>
          </a:p>
        </p:txBody>
      </p:sp>
      <p:sp>
        <p:nvSpPr>
          <p:cNvPr id="11" name="Text 8"/>
          <p:cNvSpPr/>
          <p:nvPr/>
        </p:nvSpPr>
        <p:spPr>
          <a:xfrm>
            <a:off x="7695962" y="6331268"/>
            <a:ext cx="2592943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Precision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480459" y="6787515"/>
            <a:ext cx="3023949" cy="352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480459" y="7272218"/>
            <a:ext cx="3023949" cy="352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10834926" y="5615107"/>
            <a:ext cx="3024068" cy="440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3450" dirty="0">
                <a:solidFill>
                  <a:srgbClr val="2D4DF2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99.6%</a:t>
            </a:r>
            <a:endParaRPr lang="en-US" sz="3450" dirty="0"/>
          </a:p>
        </p:txBody>
      </p:sp>
      <p:sp>
        <p:nvSpPr>
          <p:cNvPr id="15" name="Text 12"/>
          <p:cNvSpPr/>
          <p:nvPr/>
        </p:nvSpPr>
        <p:spPr>
          <a:xfrm>
            <a:off x="11050429" y="6331268"/>
            <a:ext cx="2592943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F1-Score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733" y="569357"/>
            <a:ext cx="5726192" cy="609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Predicting Classification: 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724733" y="1488877"/>
            <a:ext cx="7694533" cy="828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
</a:t>
            </a:r>
            <a:pPr indent="0" marL="0">
              <a:lnSpc>
                <a:spcPts val="32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Dataset before development:</a:t>
            </a:r>
            <a:endParaRPr lang="en-US" sz="2000" dirty="0"/>
          </a:p>
        </p:txBody>
      </p:sp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078" y="2549962"/>
            <a:ext cx="6656189" cy="211645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24733" y="4899303"/>
            <a:ext cx="7694533" cy="414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Dataset after development: </a:t>
            </a:r>
            <a:endParaRPr lang="en-US" sz="2000" dirty="0"/>
          </a:p>
        </p:txBody>
      </p:sp>
      <p:pic>
        <p:nvPicPr>
          <p:cNvPr id="7" name="Image 2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3078" y="5546288"/>
            <a:ext cx="6656189" cy="21164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757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Team work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670340"/>
            <a:ext cx="12954952" cy="2071568"/>
          </a:xfrm>
          <a:prstGeom prst="roundRect">
            <a:avLst>
              <a:gd name="adj" fmla="val 1733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45344" y="3677960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1546086" y="3829169"/>
            <a:ext cx="19992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Gadah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835271" y="3829169"/>
            <a:ext cx="222456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Randa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6337935" y="3829169"/>
            <a:ext cx="20110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Dana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3539133" y="3829169"/>
            <a:ext cx="231255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Aryam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084659" y="3829169"/>
            <a:ext cx="196822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Name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363403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1546086" y="4514612"/>
            <a:ext cx="19992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Presentation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835271" y="4514612"/>
            <a:ext cx="222456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Presentation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6337935" y="4514612"/>
            <a:ext cx="20110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Codeing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3539133" y="4514612"/>
            <a:ext cx="231255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Codeing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1084659" y="4514612"/>
            <a:ext cx="196822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Task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45344" y="5048845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1546086" y="5200055"/>
            <a:ext cx="19992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25%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8835271" y="5200055"/>
            <a:ext cx="222456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25%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6337935" y="5200055"/>
            <a:ext cx="20110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25%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3539133" y="5200055"/>
            <a:ext cx="231255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25%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1084659" y="5200055"/>
            <a:ext cx="196822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Percent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2025-03-12T09:47:19Z</dcterms:created>
  <dcterms:modified xsi:type="dcterms:W3CDTF">2025-03-12T09:47:19Z</dcterms:modified>
</cp:coreProperties>
</file>